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4" r:id="rId3"/>
    <p:sldId id="260" r:id="rId4"/>
    <p:sldId id="258" r:id="rId5"/>
    <p:sldId id="259" r:id="rId6"/>
    <p:sldId id="257" r:id="rId7"/>
    <p:sldId id="261" r:id="rId8"/>
    <p:sldId id="265" r:id="rId9"/>
    <p:sldId id="266" r:id="rId10"/>
    <p:sldId id="267" r:id="rId11"/>
    <p:sldId id="26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691" y="-91"/>
      </p:cViewPr>
      <p:guideLst>
        <p:guide orient="horz" pos="2160"/>
        <p:guide pos="384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cstate="print">
            <a:alphaModFix amt="30000"/>
            <a:extLst>
              <a:ext uri="{28A0092B-C50C-407E-A947-70E740481C1C}">
                <a14:useLocalDpi xmlns=""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GB"/>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pPr/>
              <a:t>6/18/2024</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pPr/>
              <a:t>‹#›</a:t>
            </a:fld>
            <a:endParaRPr lang="en-US" dirty="0"/>
          </a:p>
        </p:txBody>
      </p:sp>
    </p:spTree>
    <p:extLst>
      <p:ext uri="{BB962C8B-B14F-4D97-AF65-F5344CB8AC3E}">
        <p14:creationId xmlns="" xmlns:p14="http://schemas.microsoft.com/office/powerpoint/2010/main" val="2717458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GB"/>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6/18/2024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 xmlns:p14="http://schemas.microsoft.com/office/powerpoint/2010/main" val="1011929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GB"/>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6/18/2024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 xmlns:p14="http://schemas.microsoft.com/office/powerpoint/2010/main" val="32888179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GB"/>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6/18/2024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 xmlns:p14="http://schemas.microsoft.com/office/powerpoint/2010/main" val="9799654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GB"/>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6/18/2024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 xmlns:p14="http://schemas.microsoft.com/office/powerpoint/2010/main" val="1710255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GB"/>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pPr/>
              <a:t>6/18/2024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 xmlns:p14="http://schemas.microsoft.com/office/powerpoint/2010/main" val="14134227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GB"/>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GB"/>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GB"/>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GB"/>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pPr/>
              <a:t>6/18/2024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 xmlns:p14="http://schemas.microsoft.com/office/powerpoint/2010/main" val="26397436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6/18/2024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 xmlns:p14="http://schemas.microsoft.com/office/powerpoint/2010/main" val="27429529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6/18/2024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 xmlns:p14="http://schemas.microsoft.com/office/powerpoint/2010/main" val="540065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6/18/2024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 xmlns:p14="http://schemas.microsoft.com/office/powerpoint/2010/main" val="2409709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GB"/>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pPr/>
              <a:t>6/18/2024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 xmlns:p14="http://schemas.microsoft.com/office/powerpoint/2010/main" val="2894246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pPr/>
              <a:t>6/18/2024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 xmlns:p14="http://schemas.microsoft.com/office/powerpoint/2010/main" val="398902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GB"/>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pPr/>
              <a:t>6/18/2024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 xmlns:p14="http://schemas.microsoft.com/office/powerpoint/2010/main" val="1138547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pPr/>
              <a:t>6/18/2024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 xmlns:p14="http://schemas.microsoft.com/office/powerpoint/2010/main" val="1644355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pPr/>
              <a:t>6/18/2024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 xmlns:p14="http://schemas.microsoft.com/office/powerpoint/2010/main" val="3438913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6/18/2024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 xmlns:p14="http://schemas.microsoft.com/office/powerpoint/2010/main" val="2884237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6/18/2024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 xmlns:p14="http://schemas.microsoft.com/office/powerpoint/2010/main" val="3601871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cstate="print">
            <a:alphaModFix amt="30000"/>
            <a:extLst>
              <a:ext uri="{28A0092B-C50C-407E-A947-70E740481C1C}">
                <a14:useLocalDpi xmlns=""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6/18/2024</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extLst>
      <p:ext uri="{BB962C8B-B14F-4D97-AF65-F5344CB8AC3E}">
        <p14:creationId xmlns="" xmlns:p14="http://schemas.microsoft.com/office/powerpoint/2010/main" val="34468206"/>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47800" y="228600"/>
            <a:ext cx="10134600" cy="6629400"/>
          </a:xfrm>
        </p:spPr>
        <p:txBody>
          <a:bodyPr anchor="t">
            <a:normAutofit fontScale="90000"/>
          </a:bodyPr>
          <a:lstStyle/>
          <a:p>
            <a:pPr algn="ctr">
              <a:lnSpc>
                <a:spcPct val="100000"/>
              </a:lnSpc>
            </a:pPr>
            <a:r>
              <a:rPr lang="en-US" sz="4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r>
            <a:br>
              <a:rPr lang="en-US" sz="4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br>
            <a:r>
              <a:rPr lang="en-US" sz="4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r>
            <a:br>
              <a:rPr lang="en-US" sz="4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br>
            <a:r>
              <a:rPr lang="en-US" sz="4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KHATRA ADIBASI MAHAVIDYALAYA</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solidFill>
                  <a:srgbClr val="7030A0"/>
                </a:solidFill>
                <a:latin typeface="Times New Roman" pitchFamily="18" charset="0"/>
                <a:cs typeface="Times New Roman" pitchFamily="18" charset="0"/>
              </a:rPr>
              <a:t>E-CONTENT</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solidFill>
                  <a:srgbClr val="002060"/>
                </a:solidFill>
                <a:latin typeface="Times New Roman" pitchFamily="18" charset="0"/>
                <a:cs typeface="Times New Roman" pitchFamily="18" charset="0"/>
              </a:rPr>
              <a:t>DEPARTMENT OF EDUCATION</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SEMESTER-I (PROGRAMME)</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solidFill>
                  <a:srgbClr val="FF0000"/>
                </a:solidFill>
                <a:latin typeface="Times New Roman" pitchFamily="18" charset="0"/>
                <a:cs typeface="Times New Roman" pitchFamily="18" charset="0"/>
              </a:rPr>
              <a:t>SESSION: 2021-202 2</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solidFill>
                  <a:srgbClr val="FF0000"/>
                </a:solidFill>
                <a:latin typeface="Times New Roman" pitchFamily="18" charset="0"/>
                <a:cs typeface="Times New Roman" pitchFamily="18" charset="0"/>
              </a:rPr>
              <a:t>SUBJECT:</a:t>
            </a:r>
            <a:r>
              <a:rPr lang="en-US" dirty="0" smtClean="0">
                <a:latin typeface="Times New Roman" pitchFamily="18" charset="0"/>
                <a:cs typeface="Times New Roman" pitchFamily="18" charset="0"/>
              </a:rPr>
              <a:t> </a:t>
            </a:r>
            <a:r>
              <a:rPr lang="en-US" dirty="0" smtClean="0">
                <a:solidFill>
                  <a:srgbClr val="002060"/>
                </a:solidFill>
                <a:latin typeface="Times New Roman" pitchFamily="18" charset="0"/>
                <a:cs typeface="Times New Roman" pitchFamily="18" charset="0"/>
              </a:rPr>
              <a:t>EDUCATION</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solidFill>
                  <a:srgbClr val="FF0000"/>
                </a:solidFill>
                <a:latin typeface="Times New Roman" pitchFamily="18" charset="0"/>
                <a:cs typeface="Times New Roman" pitchFamily="18" charset="0"/>
              </a:rPr>
              <a:t>COURSE TITLE: </a:t>
            </a:r>
            <a:r>
              <a:rPr lang="en-US" sz="2700" dirty="0" smtClean="0">
                <a:solidFill>
                  <a:srgbClr val="002060"/>
                </a:solidFill>
                <a:latin typeface="Times New Roman" pitchFamily="18" charset="0"/>
                <a:cs typeface="Times New Roman" pitchFamily="18" charset="0"/>
              </a:rPr>
              <a:t>PRINCIPLES AND PRACTICE OF EDUCATION</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solidFill>
                  <a:srgbClr val="FF0000"/>
                </a:solidFill>
                <a:latin typeface="Times New Roman" pitchFamily="18" charset="0"/>
                <a:cs typeface="Times New Roman" pitchFamily="18" charset="0"/>
              </a:rPr>
              <a:t>COURSE CODE: </a:t>
            </a:r>
            <a:r>
              <a:rPr lang="en-US" sz="2700" dirty="0" smtClean="0">
                <a:solidFill>
                  <a:srgbClr val="002060"/>
                </a:solidFill>
                <a:latin typeface="Times New Roman" pitchFamily="18" charset="0"/>
                <a:cs typeface="Times New Roman" pitchFamily="18" charset="0"/>
              </a:rPr>
              <a:t>AP/EDN/101/C-1A</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solidFill>
                  <a:srgbClr val="FF0000"/>
                </a:solidFill>
                <a:latin typeface="Times New Roman" pitchFamily="18" charset="0"/>
                <a:cs typeface="Times New Roman" pitchFamily="18" charset="0"/>
              </a:rPr>
              <a:t>TOPIC:</a:t>
            </a:r>
            <a:r>
              <a:rPr lang="en-US" dirty="0" smtClean="0">
                <a:latin typeface="Times New Roman" pitchFamily="18" charset="0"/>
                <a:cs typeface="Times New Roman" pitchFamily="18" charset="0"/>
              </a:rPr>
              <a:t> </a:t>
            </a:r>
            <a:r>
              <a:rPr lang="en-US" sz="2700" dirty="0" smtClean="0">
                <a:solidFill>
                  <a:srgbClr val="FFFF00"/>
                </a:solidFill>
                <a:latin typeface="Times New Roman" pitchFamily="18" charset="0"/>
                <a:cs typeface="Times New Roman" pitchFamily="18" charset="0"/>
              </a:rPr>
              <a:t>CONCEPT, SCOPE AND AIMS OF EDUCATION </a:t>
            </a:r>
            <a:r>
              <a:rPr lang="en-US" sz="2700" dirty="0" smtClean="0">
                <a:solidFill>
                  <a:srgbClr val="FFFF00"/>
                </a:solidFill>
                <a:latin typeface="Times New Roman" pitchFamily="18" charset="0"/>
                <a:cs typeface="Times New Roman" pitchFamily="18" charset="0"/>
              </a:rPr>
              <a:t>{Unit-I}</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solidFill>
                  <a:srgbClr val="FF0000"/>
                </a:solidFill>
                <a:latin typeface="Times New Roman" pitchFamily="18" charset="0"/>
                <a:cs typeface="Times New Roman" pitchFamily="18" charset="0"/>
              </a:rPr>
              <a:t>NAME OF THE TEACHER: </a:t>
            </a:r>
            <a:r>
              <a:rPr lang="en-US"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AKINCHAN PAL</a:t>
            </a:r>
            <a:endParaRPr lang="en-US"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3" name="Picture 2" descr="12.jpg"/>
          <p:cNvPicPr>
            <a:picLocks noChangeAspect="1"/>
          </p:cNvPicPr>
          <p:nvPr/>
        </p:nvPicPr>
        <p:blipFill>
          <a:blip r:embed="rId2" cstate="print"/>
          <a:stretch>
            <a:fillRect/>
          </a:stretch>
        </p:blipFill>
        <p:spPr>
          <a:xfrm>
            <a:off x="5410200" y="228600"/>
            <a:ext cx="1600200" cy="1257297"/>
          </a:xfrm>
          <a:prstGeom prst="rect">
            <a:avLst/>
          </a:prstGeom>
        </p:spPr>
      </p:pic>
    </p:spTree>
    <p:extLst>
      <p:ext uri="{BB962C8B-B14F-4D97-AF65-F5344CB8AC3E}">
        <p14:creationId xmlns="" xmlns:p14="http://schemas.microsoft.com/office/powerpoint/2010/main" val="192614160"/>
      </p:ext>
    </p:extLst>
  </p:cSld>
  <p:clrMapOvr>
    <a:masterClrMapping/>
  </p:clrMapOvr>
  <p:transition spd="slow">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66800" y="762000"/>
            <a:ext cx="10210800" cy="5410200"/>
          </a:xfrm>
        </p:spPr>
        <p:txBody>
          <a:bodyPr>
            <a:normAutofit fontScale="90000"/>
          </a:bodyPr>
          <a:lstStyle/>
          <a:p>
            <a:pPr algn="just"/>
            <a:r>
              <a:rPr lang="en-US" dirty="0" smtClean="0">
                <a:latin typeface="Times New Roman" pitchFamily="18" charset="0"/>
                <a:cs typeface="Times New Roman" pitchFamily="18" charset="0"/>
              </a:rPr>
              <a:t>So, Both social aims and individual aims are important aims of education and are necessary in life. Education is a social necessity and an individual necessity. Working towards the development of society will automatically help in the development of an individual. For the progress of society, there should be development of individuals and vice versa. Hence, both social and individual aims of education are equally necessary.</a:t>
            </a:r>
            <a:endParaRPr lang="en-US" dirty="0">
              <a:latin typeface="Times New Roman" pitchFamily="18" charset="0"/>
              <a:cs typeface="Times New Roman" pitchFamily="18" charset="0"/>
            </a:endParaRPr>
          </a:p>
        </p:txBody>
      </p:sp>
    </p:spTree>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0"/>
            <a:ext cx="9905998" cy="1478570"/>
          </a:xfrm>
        </p:spPr>
        <p:txBody>
          <a:bodyPr>
            <a:noAutofit/>
          </a:bodyPr>
          <a:lstStyle/>
          <a:p>
            <a:pPr algn="ctr"/>
            <a:r>
              <a:rPr lang="en-US" sz="11500" dirty="0" smtClean="0">
                <a:solidFill>
                  <a:srgbClr val="FF0000"/>
                </a:solidFill>
                <a:latin typeface="Times New Roman" pitchFamily="18" charset="0"/>
              </a:rPr>
              <a:t>THANK YOU</a:t>
            </a:r>
            <a:endParaRPr lang="en-US" sz="11500" dirty="0">
              <a:solidFill>
                <a:srgbClr val="FF0000"/>
              </a:solidFill>
              <a:latin typeface="Times New Roman" pitchFamily="18" charset="0"/>
            </a:endParaRPr>
          </a:p>
        </p:txBody>
      </p:sp>
    </p:spTree>
  </p:cSld>
  <p:clrMapOvr>
    <a:masterClrMapping/>
  </p:clrMapOvr>
  <p:transition spd="slow">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95400" y="1143000"/>
            <a:ext cx="9905998" cy="3657600"/>
          </a:xfrm>
        </p:spPr>
        <p:txBody>
          <a:bodyPr/>
          <a:lstStyle/>
          <a:p>
            <a:pPr algn="ctr"/>
            <a:r>
              <a:rPr lang="bn-BD" sz="6600" dirty="0" smtClean="0"/>
              <a:t> </a:t>
            </a:r>
            <a:r>
              <a:rPr lang="en-US" sz="6600" b="1" dirty="0" smtClean="0">
                <a:solidFill>
                  <a:schemeClr val="accent3">
                    <a:lumMod val="75000"/>
                  </a:schemeClr>
                </a:solidFill>
              </a:rPr>
              <a:t>শিক্ষা</a:t>
            </a:r>
            <a:r>
              <a:rPr lang="en-US" dirty="0" smtClean="0">
                <a:solidFill>
                  <a:schemeClr val="accent2"/>
                </a:solidFill>
              </a:rPr>
              <a:t> </a:t>
            </a:r>
            <a:r>
              <a:rPr lang="en-US" sz="4400" dirty="0" smtClean="0">
                <a:solidFill>
                  <a:schemeClr val="accent2"/>
                </a:solidFill>
              </a:rPr>
              <a:t>( Education)</a:t>
            </a:r>
            <a:endParaRPr lang="en-US" dirty="0"/>
          </a:p>
        </p:txBody>
      </p:sp>
    </p:spTree>
  </p:cSld>
  <p:clrMapOvr>
    <a:masterClrMapping/>
  </p:clrMapOvr>
  <p:transition spd="slow">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465EBB3-E9B0-2854-E5AC-73A776FD5AC2}"/>
              </a:ext>
            </a:extLst>
          </p:cNvPr>
          <p:cNvSpPr>
            <a:spLocks noGrp="1"/>
          </p:cNvSpPr>
          <p:nvPr>
            <p:ph type="title"/>
          </p:nvPr>
        </p:nvSpPr>
        <p:spPr>
          <a:xfrm>
            <a:off x="963706" y="1754046"/>
            <a:ext cx="9905998" cy="1478570"/>
          </a:xfrm>
        </p:spPr>
        <p:txBody>
          <a:bodyPr>
            <a:normAutofit fontScale="90000"/>
          </a:bodyPr>
          <a:lstStyle/>
          <a:p>
            <a:r>
              <a:rPr lang="en-US" dirty="0"/>
              <a:t>শিক্ষা </a:t>
            </a:r>
            <a:r>
              <a:rPr lang="en-US" dirty="0" err="1"/>
              <a:t>হল</a:t>
            </a:r>
            <a:r>
              <a:rPr lang="en-US" dirty="0"/>
              <a:t> , </a:t>
            </a:r>
            <a:r>
              <a:rPr lang="en-US" dirty="0" err="1"/>
              <a:t>সমাজের</a:t>
            </a:r>
            <a:r>
              <a:rPr lang="en-US" dirty="0"/>
              <a:t> </a:t>
            </a:r>
            <a:r>
              <a:rPr lang="en-US" dirty="0" err="1"/>
              <a:t>চাহিদা</a:t>
            </a:r>
            <a:r>
              <a:rPr lang="en-US" dirty="0"/>
              <a:t> </a:t>
            </a:r>
            <a:r>
              <a:rPr lang="en-US" dirty="0" err="1"/>
              <a:t>অনুযায়ী</a:t>
            </a:r>
            <a:r>
              <a:rPr lang="en-US" dirty="0"/>
              <a:t> </a:t>
            </a:r>
            <a:r>
              <a:rPr lang="en-US" dirty="0" err="1"/>
              <a:t>শিশুর</a:t>
            </a:r>
            <a:r>
              <a:rPr lang="en-US" dirty="0"/>
              <a:t> </a:t>
            </a:r>
            <a:r>
              <a:rPr lang="en-US" dirty="0" err="1"/>
              <a:t>উপর</a:t>
            </a:r>
            <a:r>
              <a:rPr lang="en-US" dirty="0"/>
              <a:t> </a:t>
            </a:r>
            <a:r>
              <a:rPr lang="en-US" dirty="0" err="1"/>
              <a:t>পরিণত</a:t>
            </a:r>
            <a:r>
              <a:rPr lang="en-US" dirty="0"/>
              <a:t> </a:t>
            </a:r>
            <a:r>
              <a:rPr lang="en-US" dirty="0" err="1"/>
              <a:t>ব্যক্তিদের</a:t>
            </a:r>
            <a:r>
              <a:rPr lang="en-US" dirty="0"/>
              <a:t>  </a:t>
            </a:r>
            <a:r>
              <a:rPr lang="en-US" dirty="0" err="1"/>
              <a:t>সুপরিকল্পিত</a:t>
            </a:r>
            <a:r>
              <a:rPr lang="en-US" dirty="0"/>
              <a:t> </a:t>
            </a:r>
            <a:r>
              <a:rPr lang="en-US" dirty="0" err="1"/>
              <a:t>প্রভাবের</a:t>
            </a:r>
            <a:r>
              <a:rPr lang="en-US" dirty="0"/>
              <a:t> </a:t>
            </a:r>
            <a:r>
              <a:rPr lang="en-US" dirty="0" err="1"/>
              <a:t>সমষ্টি</a:t>
            </a:r>
            <a:r>
              <a:rPr lang="en-US" dirty="0"/>
              <a:t> </a:t>
            </a:r>
            <a:r>
              <a:rPr lang="en-US" dirty="0" err="1"/>
              <a:t>যা</a:t>
            </a:r>
            <a:r>
              <a:rPr lang="en-US" dirty="0"/>
              <a:t> </a:t>
            </a:r>
            <a:r>
              <a:rPr lang="en-US" dirty="0" err="1"/>
              <a:t>তার</a:t>
            </a:r>
            <a:r>
              <a:rPr lang="en-US" dirty="0"/>
              <a:t> </a:t>
            </a:r>
            <a:r>
              <a:rPr lang="en-US" dirty="0" err="1"/>
              <a:t>সুষম</a:t>
            </a:r>
            <a:r>
              <a:rPr lang="en-US" dirty="0"/>
              <a:t> </a:t>
            </a:r>
            <a:r>
              <a:rPr lang="en-US" dirty="0" err="1"/>
              <a:t>দেহমনের</a:t>
            </a:r>
            <a:r>
              <a:rPr lang="en-US" dirty="0"/>
              <a:t> </a:t>
            </a:r>
            <a:r>
              <a:rPr lang="en-US" dirty="0" err="1"/>
              <a:t>বিকাশের</a:t>
            </a:r>
            <a:r>
              <a:rPr lang="en-US" dirty="0"/>
              <a:t> </a:t>
            </a:r>
            <a:r>
              <a:rPr lang="en-US" dirty="0" err="1"/>
              <a:t>মাধ্যমে</a:t>
            </a:r>
            <a:r>
              <a:rPr lang="en-US" dirty="0"/>
              <a:t> </a:t>
            </a:r>
            <a:r>
              <a:rPr lang="en-US" dirty="0" err="1"/>
              <a:t>জীবনের</a:t>
            </a:r>
            <a:r>
              <a:rPr lang="en-US" dirty="0"/>
              <a:t> </a:t>
            </a:r>
            <a:r>
              <a:rPr lang="en-US" dirty="0" err="1"/>
              <a:t>পরম</a:t>
            </a:r>
            <a:r>
              <a:rPr lang="en-US" dirty="0"/>
              <a:t> </a:t>
            </a:r>
            <a:r>
              <a:rPr lang="en-US" dirty="0" err="1"/>
              <a:t>সত্যকে</a:t>
            </a:r>
            <a:r>
              <a:rPr lang="en-US" dirty="0"/>
              <a:t> </a:t>
            </a:r>
            <a:r>
              <a:rPr lang="en-US" dirty="0" err="1"/>
              <a:t>উপলব্ধি</a:t>
            </a:r>
            <a:r>
              <a:rPr lang="en-US" dirty="0"/>
              <a:t> </a:t>
            </a:r>
            <a:r>
              <a:rPr lang="en-US" dirty="0" err="1"/>
              <a:t>করতে</a:t>
            </a:r>
            <a:r>
              <a:rPr lang="en-US" dirty="0"/>
              <a:t> </a:t>
            </a:r>
            <a:r>
              <a:rPr lang="en-US" dirty="0" err="1"/>
              <a:t>সহায়তা</a:t>
            </a:r>
            <a:r>
              <a:rPr lang="en-US" dirty="0"/>
              <a:t> </a:t>
            </a:r>
            <a:r>
              <a:rPr lang="en-US" dirty="0" err="1"/>
              <a:t>করা</a:t>
            </a:r>
            <a:r>
              <a:rPr lang="en-US" dirty="0"/>
              <a:t> ।</a:t>
            </a:r>
          </a:p>
        </p:txBody>
      </p:sp>
      <p:sp>
        <p:nvSpPr>
          <p:cNvPr id="3" name="Content Placeholder 2">
            <a:extLst>
              <a:ext uri="{FF2B5EF4-FFF2-40B4-BE49-F238E27FC236}">
                <a16:creationId xmlns="" xmlns:a16="http://schemas.microsoft.com/office/drawing/2014/main" id="{A9A9325B-2785-6CEF-5EEF-9D7CC8871E38}"/>
              </a:ext>
            </a:extLst>
          </p:cNvPr>
          <p:cNvSpPr>
            <a:spLocks noGrp="1"/>
          </p:cNvSpPr>
          <p:nvPr>
            <p:ph idx="1"/>
          </p:nvPr>
        </p:nvSpPr>
        <p:spPr>
          <a:xfrm>
            <a:off x="914400" y="613100"/>
            <a:ext cx="10134599" cy="5101899"/>
          </a:xfrm>
        </p:spPr>
        <p:txBody>
          <a:bodyPr>
            <a:normAutofit/>
          </a:bodyPr>
          <a:lstStyle/>
          <a:p>
            <a:r>
              <a:rPr lang="en-US" sz="4400" dirty="0">
                <a:solidFill>
                  <a:schemeClr val="accent3">
                    <a:lumMod val="50000"/>
                  </a:schemeClr>
                </a:solidFill>
              </a:rPr>
              <a:t>শিক্ষা </a:t>
            </a:r>
            <a:r>
              <a:rPr lang="en-US" sz="4400" dirty="0" err="1">
                <a:solidFill>
                  <a:schemeClr val="accent3">
                    <a:lumMod val="50000"/>
                  </a:schemeClr>
                </a:solidFill>
              </a:rPr>
              <a:t>কাকে</a:t>
            </a:r>
            <a:r>
              <a:rPr lang="en-US" sz="4400" dirty="0">
                <a:solidFill>
                  <a:schemeClr val="accent3">
                    <a:lumMod val="50000"/>
                  </a:schemeClr>
                </a:solidFill>
              </a:rPr>
              <a:t> </a:t>
            </a:r>
            <a:r>
              <a:rPr lang="en-US" sz="4400" dirty="0" err="1">
                <a:solidFill>
                  <a:schemeClr val="accent3">
                    <a:lumMod val="50000"/>
                  </a:schemeClr>
                </a:solidFill>
              </a:rPr>
              <a:t>বলে</a:t>
            </a:r>
            <a:r>
              <a:rPr lang="en-US" sz="4400" dirty="0">
                <a:solidFill>
                  <a:schemeClr val="accent3">
                    <a:lumMod val="50000"/>
                  </a:schemeClr>
                </a:solidFill>
              </a:rPr>
              <a:t> </a:t>
            </a:r>
            <a:r>
              <a:rPr lang="en-US" sz="4400" dirty="0" smtClean="0">
                <a:solidFill>
                  <a:schemeClr val="accent3">
                    <a:lumMod val="50000"/>
                  </a:schemeClr>
                </a:solidFill>
                <a:latin typeface="Times New Roman" pitchFamily="18" charset="0"/>
                <a:cs typeface="Times New Roman" pitchFamily="18" charset="0"/>
              </a:rPr>
              <a:t>?</a:t>
            </a:r>
            <a:r>
              <a:rPr lang="en-US" sz="4400" dirty="0" smtClean="0">
                <a:solidFill>
                  <a:schemeClr val="accent3">
                    <a:lumMod val="50000"/>
                  </a:schemeClr>
                </a:solidFill>
              </a:rPr>
              <a:t> </a:t>
            </a:r>
            <a:r>
              <a:rPr lang="en-US" sz="4400" dirty="0">
                <a:solidFill>
                  <a:schemeClr val="accent3">
                    <a:lumMod val="50000"/>
                  </a:schemeClr>
                </a:solidFill>
              </a:rPr>
              <a:t>( What is Education </a:t>
            </a:r>
            <a:r>
              <a:rPr lang="en-US" sz="4400" dirty="0" smtClean="0">
                <a:solidFill>
                  <a:schemeClr val="accent3">
                    <a:lumMod val="50000"/>
                  </a:schemeClr>
                </a:solidFill>
              </a:rPr>
              <a:t>)</a:t>
            </a:r>
          </a:p>
          <a:p>
            <a:pPr lvl="1"/>
            <a:endParaRPr lang="en-US" sz="4000" dirty="0" smtClean="0">
              <a:solidFill>
                <a:schemeClr val="accent3">
                  <a:lumMod val="50000"/>
                </a:schemeClr>
              </a:solidFill>
            </a:endParaRPr>
          </a:p>
          <a:p>
            <a:endParaRPr lang="en-US" sz="4400" dirty="0">
              <a:solidFill>
                <a:schemeClr val="accent3">
                  <a:lumMod val="50000"/>
                </a:schemeClr>
              </a:solidFill>
            </a:endParaRPr>
          </a:p>
        </p:txBody>
      </p:sp>
    </p:spTree>
    <p:extLst>
      <p:ext uri="{BB962C8B-B14F-4D97-AF65-F5344CB8AC3E}">
        <p14:creationId xmlns="" xmlns:p14="http://schemas.microsoft.com/office/powerpoint/2010/main" val="979866861"/>
      </p:ext>
    </p:extLst>
  </p:cSld>
  <p:clrMapOvr>
    <a:masterClrMapping/>
  </p:clrMapOvr>
  <p:transition spd="slow">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6C1D5DA-DFF0-9FA3-609D-0E1A4BBC9C6D}"/>
              </a:ext>
            </a:extLst>
          </p:cNvPr>
          <p:cNvSpPr>
            <a:spLocks noGrp="1"/>
          </p:cNvSpPr>
          <p:nvPr>
            <p:ph type="title"/>
          </p:nvPr>
        </p:nvSpPr>
        <p:spPr>
          <a:xfrm>
            <a:off x="1141412" y="228600"/>
            <a:ext cx="8764588" cy="2020886"/>
          </a:xfrm>
        </p:spPr>
        <p:txBody>
          <a:bodyPr vert="horz">
            <a:noAutofit/>
          </a:bodyPr>
          <a:lstStyle/>
          <a:p>
            <a:r>
              <a:rPr lang="en-US" sz="4000" b="1" dirty="0">
                <a:solidFill>
                  <a:srgbClr val="FF0000"/>
                </a:solidFill>
              </a:rPr>
              <a:t>শিক্ষা – </a:t>
            </a:r>
            <a:r>
              <a:rPr lang="en-US" sz="4000" b="1" dirty="0" err="1">
                <a:solidFill>
                  <a:srgbClr val="FF0000"/>
                </a:solidFill>
              </a:rPr>
              <a:t>সম্পর্কে</a:t>
            </a:r>
            <a:r>
              <a:rPr lang="en-US" sz="4000" b="1" dirty="0">
                <a:solidFill>
                  <a:srgbClr val="FF0000"/>
                </a:solidFill>
              </a:rPr>
              <a:t> </a:t>
            </a:r>
            <a:r>
              <a:rPr lang="en-US" sz="4000" b="1" dirty="0" err="1">
                <a:solidFill>
                  <a:srgbClr val="FF0000"/>
                </a:solidFill>
              </a:rPr>
              <a:t>মনীষীদের</a:t>
            </a:r>
            <a:r>
              <a:rPr lang="en-US" sz="4000" b="1" dirty="0">
                <a:solidFill>
                  <a:srgbClr val="FF0000"/>
                </a:solidFill>
              </a:rPr>
              <a:t> </a:t>
            </a:r>
            <a:r>
              <a:rPr lang="en-US" sz="4000" b="1" dirty="0" err="1" smtClean="0">
                <a:solidFill>
                  <a:srgbClr val="FF0000"/>
                </a:solidFill>
              </a:rPr>
              <a:t>উক্তি</a:t>
            </a:r>
            <a:r>
              <a:rPr lang="en-US" sz="4000" b="1" dirty="0" smtClean="0">
                <a:solidFill>
                  <a:srgbClr val="FF0000"/>
                </a:solidFill>
              </a:rPr>
              <a:t>-</a:t>
            </a:r>
            <a:r>
              <a:rPr lang="en-US" sz="4800" b="1" dirty="0">
                <a:solidFill>
                  <a:srgbClr val="FF0000"/>
                </a:solidFill>
              </a:rPr>
              <a:t/>
            </a:r>
            <a:br>
              <a:rPr lang="en-US" sz="4800" b="1" dirty="0">
                <a:solidFill>
                  <a:srgbClr val="FF0000"/>
                </a:solidFill>
              </a:rPr>
            </a:br>
            <a:endParaRPr lang="en-US" sz="4800" b="1" dirty="0">
              <a:solidFill>
                <a:srgbClr val="FF0000"/>
              </a:solidFill>
            </a:endParaRPr>
          </a:p>
        </p:txBody>
      </p:sp>
      <p:sp>
        <p:nvSpPr>
          <p:cNvPr id="4" name="Text Placeholder 3">
            <a:extLst>
              <a:ext uri="{FF2B5EF4-FFF2-40B4-BE49-F238E27FC236}">
                <a16:creationId xmlns="" xmlns:a16="http://schemas.microsoft.com/office/drawing/2014/main" id="{65796211-39E8-ED6F-6212-B36EC09BA287}"/>
              </a:ext>
            </a:extLst>
          </p:cNvPr>
          <p:cNvSpPr>
            <a:spLocks noGrp="1"/>
          </p:cNvSpPr>
          <p:nvPr>
            <p:ph type="body" sz="half" idx="2"/>
          </p:nvPr>
        </p:nvSpPr>
        <p:spPr>
          <a:xfrm>
            <a:off x="1295400" y="2249486"/>
            <a:ext cx="10287000" cy="3541714"/>
          </a:xfrm>
        </p:spPr>
        <p:txBody>
          <a:bodyPr>
            <a:normAutofit/>
          </a:bodyPr>
          <a:lstStyle/>
          <a:p>
            <a:r>
              <a:rPr lang="en-US" sz="3200" dirty="0" err="1"/>
              <a:t>স্বামী</a:t>
            </a:r>
            <a:r>
              <a:rPr lang="en-US" sz="3200" dirty="0"/>
              <a:t> </a:t>
            </a:r>
            <a:r>
              <a:rPr lang="en-US" sz="3200" dirty="0" err="1"/>
              <a:t>বিবেকানন্দ</a:t>
            </a:r>
            <a:r>
              <a:rPr lang="en-US" sz="3200" dirty="0"/>
              <a:t>- </a:t>
            </a:r>
            <a:endParaRPr lang="en-US" sz="3200" dirty="0" smtClean="0"/>
          </a:p>
          <a:p>
            <a:r>
              <a:rPr lang="en-US" sz="3200" dirty="0" smtClean="0"/>
              <a:t>শিক্ষা </a:t>
            </a:r>
            <a:r>
              <a:rPr lang="en-US" sz="3200" dirty="0" err="1"/>
              <a:t>হল</a:t>
            </a:r>
            <a:r>
              <a:rPr lang="en-US" sz="3200" dirty="0"/>
              <a:t> </a:t>
            </a:r>
            <a:r>
              <a:rPr lang="en-US" sz="3200" dirty="0" err="1"/>
              <a:t>মানুষের</a:t>
            </a:r>
            <a:r>
              <a:rPr lang="en-US" sz="3200" dirty="0"/>
              <a:t> </a:t>
            </a:r>
            <a:r>
              <a:rPr lang="en-US" sz="3200" dirty="0" err="1"/>
              <a:t>অন্তর্নিহিত</a:t>
            </a:r>
            <a:r>
              <a:rPr lang="en-US" sz="3200" dirty="0"/>
              <a:t> </a:t>
            </a:r>
            <a:r>
              <a:rPr lang="en-US" sz="3200" dirty="0" err="1"/>
              <a:t>সত্তার</a:t>
            </a:r>
            <a:r>
              <a:rPr lang="en-US" sz="3200" dirty="0"/>
              <a:t> </a:t>
            </a:r>
            <a:r>
              <a:rPr lang="en-US" sz="3200" dirty="0" err="1"/>
              <a:t>পরিপূর্ণ</a:t>
            </a:r>
            <a:r>
              <a:rPr lang="en-US" sz="3200" dirty="0"/>
              <a:t> </a:t>
            </a:r>
            <a:r>
              <a:rPr lang="en-US" sz="3200" dirty="0" err="1"/>
              <a:t>বিকাশ</a:t>
            </a:r>
            <a:r>
              <a:rPr lang="en-US" sz="3200" dirty="0"/>
              <a:t> </a:t>
            </a:r>
            <a:r>
              <a:rPr lang="en-US" sz="3200" dirty="0" err="1"/>
              <a:t>সাধন</a:t>
            </a:r>
            <a:r>
              <a:rPr lang="en-US" sz="3200" dirty="0"/>
              <a:t> </a:t>
            </a:r>
            <a:r>
              <a:rPr lang="en-US" sz="3200" dirty="0" smtClean="0"/>
              <a:t>।</a:t>
            </a:r>
          </a:p>
          <a:p>
            <a:r>
              <a:rPr lang="en-US" sz="3200" dirty="0" smtClean="0"/>
              <a:t>( </a:t>
            </a:r>
            <a:r>
              <a:rPr lang="en-US" sz="3200" dirty="0"/>
              <a:t>Education is the manifestation of perfection already in man)</a:t>
            </a:r>
          </a:p>
          <a:p>
            <a:endParaRPr lang="en-US" sz="2000" dirty="0"/>
          </a:p>
        </p:txBody>
      </p:sp>
    </p:spTree>
    <p:extLst>
      <p:ext uri="{BB962C8B-B14F-4D97-AF65-F5344CB8AC3E}">
        <p14:creationId xmlns="" xmlns:p14="http://schemas.microsoft.com/office/powerpoint/2010/main" val="2907114596"/>
      </p:ext>
    </p:extLst>
  </p:cSld>
  <p:clrMapOvr>
    <a:masterClrMapping/>
  </p:clrMapOvr>
  <p:transition spd="slow">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03DFA5D-A6A9-23E7-AE98-5AAC80E5A7BC}"/>
              </a:ext>
            </a:extLst>
          </p:cNvPr>
          <p:cNvSpPr>
            <a:spLocks noGrp="1"/>
          </p:cNvSpPr>
          <p:nvPr>
            <p:ph type="title"/>
          </p:nvPr>
        </p:nvSpPr>
        <p:spPr>
          <a:xfrm>
            <a:off x="1141412" y="685800"/>
            <a:ext cx="7316788" cy="1143000"/>
          </a:xfrm>
        </p:spPr>
        <p:txBody>
          <a:bodyPr anchor="t">
            <a:normAutofit fontScale="90000"/>
          </a:bodyPr>
          <a:lstStyle/>
          <a:p>
            <a:r>
              <a:rPr lang="en-US" sz="4800" dirty="0">
                <a:solidFill>
                  <a:schemeClr val="accent4">
                    <a:lumMod val="75000"/>
                  </a:schemeClr>
                </a:solidFill>
              </a:rPr>
              <a:t>শিক্ষা </a:t>
            </a:r>
            <a:r>
              <a:rPr lang="en-US" sz="4800" dirty="0" err="1">
                <a:solidFill>
                  <a:schemeClr val="accent4">
                    <a:lumMod val="75000"/>
                  </a:schemeClr>
                </a:solidFill>
              </a:rPr>
              <a:t>শব্দের</a:t>
            </a:r>
            <a:r>
              <a:rPr lang="en-US" sz="4800" dirty="0">
                <a:solidFill>
                  <a:schemeClr val="accent4">
                    <a:lumMod val="75000"/>
                  </a:schemeClr>
                </a:solidFill>
              </a:rPr>
              <a:t> </a:t>
            </a:r>
            <a:r>
              <a:rPr lang="en-US" sz="4800" dirty="0" err="1">
                <a:solidFill>
                  <a:schemeClr val="accent4">
                    <a:lumMod val="75000"/>
                  </a:schemeClr>
                </a:solidFill>
              </a:rPr>
              <a:t>ব্যুৎপত্তিগত</a:t>
            </a:r>
            <a:r>
              <a:rPr lang="en-US" sz="4800" dirty="0">
                <a:solidFill>
                  <a:schemeClr val="accent4">
                    <a:lumMod val="75000"/>
                  </a:schemeClr>
                </a:solidFill>
              </a:rPr>
              <a:t> </a:t>
            </a:r>
            <a:r>
              <a:rPr lang="en-US" sz="4800" dirty="0" err="1" smtClean="0">
                <a:solidFill>
                  <a:schemeClr val="accent4">
                    <a:lumMod val="75000"/>
                  </a:schemeClr>
                </a:solidFill>
              </a:rPr>
              <a:t>অর্থ</a:t>
            </a:r>
            <a:r>
              <a:rPr lang="en-US" sz="4800" dirty="0" smtClean="0">
                <a:solidFill>
                  <a:schemeClr val="accent4">
                    <a:lumMod val="75000"/>
                  </a:schemeClr>
                </a:solidFill>
              </a:rPr>
              <a:t>- </a:t>
            </a:r>
            <a:r>
              <a:rPr lang="en-US" sz="4800" dirty="0">
                <a:solidFill>
                  <a:schemeClr val="accent4">
                    <a:lumMod val="75000"/>
                  </a:schemeClr>
                </a:solidFill>
              </a:rPr>
              <a:t/>
            </a:r>
            <a:br>
              <a:rPr lang="en-US" sz="4800" dirty="0">
                <a:solidFill>
                  <a:schemeClr val="accent4">
                    <a:lumMod val="75000"/>
                  </a:schemeClr>
                </a:solidFill>
              </a:rPr>
            </a:br>
            <a:endParaRPr lang="en-US" sz="4800" dirty="0">
              <a:solidFill>
                <a:schemeClr val="accent4">
                  <a:lumMod val="75000"/>
                </a:schemeClr>
              </a:solidFill>
            </a:endParaRPr>
          </a:p>
        </p:txBody>
      </p:sp>
      <p:sp>
        <p:nvSpPr>
          <p:cNvPr id="4" name="Text Placeholder 3">
            <a:extLst>
              <a:ext uri="{FF2B5EF4-FFF2-40B4-BE49-F238E27FC236}">
                <a16:creationId xmlns="" xmlns:a16="http://schemas.microsoft.com/office/drawing/2014/main" id="{4D4EAB00-A07C-FD20-214B-CFBEBF6B2F65}"/>
              </a:ext>
            </a:extLst>
          </p:cNvPr>
          <p:cNvSpPr>
            <a:spLocks noGrp="1"/>
          </p:cNvSpPr>
          <p:nvPr>
            <p:ph type="body" sz="half" idx="2"/>
          </p:nvPr>
        </p:nvSpPr>
        <p:spPr>
          <a:xfrm>
            <a:off x="1066799" y="1896874"/>
            <a:ext cx="10933953" cy="4199126"/>
          </a:xfrm>
        </p:spPr>
        <p:txBody>
          <a:bodyPr>
            <a:normAutofit lnSpcReduction="10000"/>
          </a:bodyPr>
          <a:lstStyle/>
          <a:p>
            <a:r>
              <a:rPr lang="en-US" sz="2400" dirty="0"/>
              <a:t>‘</a:t>
            </a:r>
            <a:r>
              <a:rPr lang="en-US" sz="3000" dirty="0"/>
              <a:t> শিক্ষা ‘ </a:t>
            </a:r>
            <a:r>
              <a:rPr lang="en-US" sz="3000" dirty="0" err="1"/>
              <a:t>শব্দটি</a:t>
            </a:r>
            <a:r>
              <a:rPr lang="en-US" sz="3000" dirty="0"/>
              <a:t> </a:t>
            </a:r>
            <a:r>
              <a:rPr lang="en-US" sz="3000" dirty="0" err="1"/>
              <a:t>এসেছে</a:t>
            </a:r>
            <a:r>
              <a:rPr lang="en-US" sz="3000" dirty="0"/>
              <a:t> – </a:t>
            </a:r>
            <a:r>
              <a:rPr lang="en-US" sz="3000" dirty="0" err="1"/>
              <a:t>সংস্কৃত</a:t>
            </a:r>
            <a:r>
              <a:rPr lang="en-US" sz="3000" dirty="0"/>
              <a:t> ‘ </a:t>
            </a:r>
            <a:r>
              <a:rPr lang="en-US" sz="3000" dirty="0" err="1"/>
              <a:t>শাস</a:t>
            </a:r>
            <a:r>
              <a:rPr lang="en-US" sz="3000" dirty="0"/>
              <a:t> ‘ </a:t>
            </a:r>
            <a:r>
              <a:rPr lang="en-US" sz="3000" dirty="0" err="1"/>
              <a:t>ধাতু</a:t>
            </a:r>
            <a:r>
              <a:rPr lang="en-US" sz="3000" dirty="0"/>
              <a:t> </a:t>
            </a:r>
            <a:r>
              <a:rPr lang="en-US" sz="3000" dirty="0" err="1"/>
              <a:t>থেকে</a:t>
            </a:r>
            <a:r>
              <a:rPr lang="en-US" sz="3000" dirty="0"/>
              <a:t> । </a:t>
            </a:r>
            <a:r>
              <a:rPr lang="en-US" sz="3000" dirty="0" err="1"/>
              <a:t>এর</a:t>
            </a:r>
            <a:r>
              <a:rPr lang="en-US" sz="3000" dirty="0"/>
              <a:t> </a:t>
            </a:r>
            <a:r>
              <a:rPr lang="en-US" sz="3000" dirty="0" err="1"/>
              <a:t>বহুবিধ</a:t>
            </a:r>
            <a:r>
              <a:rPr lang="en-US" sz="3000" dirty="0"/>
              <a:t> </a:t>
            </a:r>
            <a:r>
              <a:rPr lang="en-US" sz="3000" dirty="0" err="1"/>
              <a:t>অর্থ</a:t>
            </a:r>
            <a:r>
              <a:rPr lang="en-US" sz="3000" dirty="0"/>
              <a:t> </a:t>
            </a:r>
            <a:r>
              <a:rPr lang="en-US" sz="3000" dirty="0" err="1"/>
              <a:t>হল</a:t>
            </a:r>
            <a:r>
              <a:rPr lang="en-US" sz="3000" dirty="0"/>
              <a:t>- </a:t>
            </a:r>
            <a:r>
              <a:rPr lang="en-US" sz="3000" dirty="0" err="1"/>
              <a:t>শাসন</a:t>
            </a:r>
            <a:r>
              <a:rPr lang="en-US" sz="3000" dirty="0"/>
              <a:t> </a:t>
            </a:r>
            <a:r>
              <a:rPr lang="en-US" sz="3000" dirty="0" err="1"/>
              <a:t>করা</a:t>
            </a:r>
            <a:r>
              <a:rPr lang="en-US" sz="3000" dirty="0"/>
              <a:t> , </a:t>
            </a:r>
            <a:r>
              <a:rPr lang="en-US" sz="3000" dirty="0" err="1"/>
              <a:t>নিয়ন্ত্রিত</a:t>
            </a:r>
            <a:r>
              <a:rPr lang="en-US" sz="3000" dirty="0"/>
              <a:t> </a:t>
            </a:r>
            <a:r>
              <a:rPr lang="en-US" sz="3000" dirty="0" err="1"/>
              <a:t>করা</a:t>
            </a:r>
            <a:r>
              <a:rPr lang="en-US" sz="3000" dirty="0"/>
              <a:t> , </a:t>
            </a:r>
            <a:r>
              <a:rPr lang="en-US" sz="3000" dirty="0" err="1"/>
              <a:t>শৃঙ্খলিত</a:t>
            </a:r>
            <a:r>
              <a:rPr lang="en-US" sz="3000" dirty="0"/>
              <a:t> </a:t>
            </a:r>
            <a:r>
              <a:rPr lang="en-US" sz="3000" dirty="0" err="1"/>
              <a:t>করা</a:t>
            </a:r>
            <a:r>
              <a:rPr lang="en-US" sz="3000" dirty="0"/>
              <a:t> , </a:t>
            </a:r>
            <a:r>
              <a:rPr lang="en-US" sz="3000" dirty="0" err="1"/>
              <a:t>প্রশিক্ষণ</a:t>
            </a:r>
            <a:r>
              <a:rPr lang="en-US" sz="3000" dirty="0"/>
              <a:t> </a:t>
            </a:r>
            <a:r>
              <a:rPr lang="en-US" sz="3000" dirty="0" err="1"/>
              <a:t>দেওয়া</a:t>
            </a:r>
            <a:r>
              <a:rPr lang="en-US" sz="3000" dirty="0"/>
              <a:t>।</a:t>
            </a:r>
          </a:p>
          <a:p>
            <a:r>
              <a:rPr lang="en-US" sz="3000" dirty="0"/>
              <a:t>Education </a:t>
            </a:r>
            <a:r>
              <a:rPr lang="en-US" sz="3000" dirty="0" err="1"/>
              <a:t>শব্দটি</a:t>
            </a:r>
            <a:r>
              <a:rPr lang="en-US" sz="3000" dirty="0"/>
              <a:t> </a:t>
            </a:r>
            <a:r>
              <a:rPr lang="en-US" sz="3000" dirty="0" err="1"/>
              <a:t>তিনটি</a:t>
            </a:r>
            <a:r>
              <a:rPr lang="en-US" sz="3000" dirty="0"/>
              <a:t> </a:t>
            </a:r>
            <a:r>
              <a:rPr lang="en-US" sz="3000" dirty="0" err="1"/>
              <a:t>ল্যাটিন</a:t>
            </a:r>
            <a:r>
              <a:rPr lang="en-US" sz="3000" dirty="0"/>
              <a:t> </a:t>
            </a:r>
            <a:r>
              <a:rPr lang="en-US" sz="3000" dirty="0" err="1"/>
              <a:t>শব্দ</a:t>
            </a:r>
            <a:r>
              <a:rPr lang="en-US" sz="3000" dirty="0"/>
              <a:t> ‘ </a:t>
            </a:r>
            <a:r>
              <a:rPr lang="en-US" sz="3000" dirty="0" err="1"/>
              <a:t>Educare</a:t>
            </a:r>
            <a:r>
              <a:rPr lang="en-US" sz="3000" dirty="0"/>
              <a:t> , </a:t>
            </a:r>
            <a:r>
              <a:rPr lang="en-US" sz="3000" dirty="0" err="1"/>
              <a:t>Educere</a:t>
            </a:r>
            <a:r>
              <a:rPr lang="en-US" sz="3000" dirty="0"/>
              <a:t> , </a:t>
            </a:r>
            <a:r>
              <a:rPr lang="en-US" sz="3000" dirty="0" err="1"/>
              <a:t>Educatum</a:t>
            </a:r>
            <a:r>
              <a:rPr lang="en-US" sz="3000" dirty="0"/>
              <a:t> ‘ </a:t>
            </a:r>
            <a:r>
              <a:rPr lang="en-US" sz="3000" dirty="0" err="1"/>
              <a:t>থেকে</a:t>
            </a:r>
            <a:r>
              <a:rPr lang="en-US" sz="3000" dirty="0"/>
              <a:t> </a:t>
            </a:r>
            <a:r>
              <a:rPr lang="en-US" sz="3000" dirty="0" err="1"/>
              <a:t>এসেছে</a:t>
            </a:r>
            <a:r>
              <a:rPr lang="en-US" sz="3000" dirty="0"/>
              <a:t>। </a:t>
            </a:r>
          </a:p>
          <a:p>
            <a:r>
              <a:rPr lang="en-US" sz="3000" dirty="0"/>
              <a:t>1. </a:t>
            </a:r>
            <a:r>
              <a:rPr lang="en-US" sz="3000" dirty="0" err="1"/>
              <a:t>Educare</a:t>
            </a:r>
            <a:r>
              <a:rPr lang="en-US" sz="3000" dirty="0"/>
              <a:t>- </a:t>
            </a:r>
            <a:r>
              <a:rPr lang="en-US" sz="3000" dirty="0" err="1"/>
              <a:t>প্রতিপালন</a:t>
            </a:r>
            <a:r>
              <a:rPr lang="en-US" sz="3000" dirty="0"/>
              <a:t> </a:t>
            </a:r>
            <a:r>
              <a:rPr lang="en-US" sz="3000" dirty="0" err="1"/>
              <a:t>বা</a:t>
            </a:r>
            <a:r>
              <a:rPr lang="en-US" sz="3000" dirty="0"/>
              <a:t> </a:t>
            </a:r>
            <a:r>
              <a:rPr lang="en-US" sz="3000" dirty="0" err="1"/>
              <a:t>পরিচর্যা</a:t>
            </a:r>
            <a:r>
              <a:rPr lang="en-US" sz="3000" dirty="0"/>
              <a:t> </a:t>
            </a:r>
            <a:r>
              <a:rPr lang="en-US" sz="3000" dirty="0" err="1"/>
              <a:t>করা</a:t>
            </a:r>
            <a:r>
              <a:rPr lang="en-US" sz="3000" dirty="0"/>
              <a:t> ।</a:t>
            </a:r>
          </a:p>
          <a:p>
            <a:r>
              <a:rPr lang="en-US" sz="3000" dirty="0"/>
              <a:t>2. </a:t>
            </a:r>
            <a:r>
              <a:rPr lang="en-US" sz="3000" dirty="0" err="1"/>
              <a:t>Educere</a:t>
            </a:r>
            <a:r>
              <a:rPr lang="en-US" sz="3000" dirty="0"/>
              <a:t> –</a:t>
            </a:r>
            <a:r>
              <a:rPr lang="en-US" sz="3000" dirty="0" err="1"/>
              <a:t>নিষ্কাশন</a:t>
            </a:r>
            <a:r>
              <a:rPr lang="en-US" sz="3000" dirty="0"/>
              <a:t> </a:t>
            </a:r>
            <a:r>
              <a:rPr lang="en-US" sz="3000" dirty="0" err="1"/>
              <a:t>করা</a:t>
            </a:r>
            <a:r>
              <a:rPr lang="en-US" sz="3000" dirty="0"/>
              <a:t> </a:t>
            </a:r>
            <a:r>
              <a:rPr lang="en-US" sz="3000" dirty="0" err="1"/>
              <a:t>বা</a:t>
            </a:r>
            <a:r>
              <a:rPr lang="en-US" sz="3000" dirty="0"/>
              <a:t> </a:t>
            </a:r>
            <a:r>
              <a:rPr lang="en-US" sz="3000" dirty="0" err="1"/>
              <a:t>বের</a:t>
            </a:r>
            <a:r>
              <a:rPr lang="en-US" sz="3000" dirty="0"/>
              <a:t> </a:t>
            </a:r>
            <a:r>
              <a:rPr lang="en-US" sz="3000" dirty="0" err="1"/>
              <a:t>করে</a:t>
            </a:r>
            <a:r>
              <a:rPr lang="en-US" sz="3000" dirty="0"/>
              <a:t> </a:t>
            </a:r>
            <a:r>
              <a:rPr lang="en-US" sz="3000" dirty="0" err="1"/>
              <a:t>আনা</a:t>
            </a:r>
            <a:r>
              <a:rPr lang="en-US" sz="3000" dirty="0"/>
              <a:t> ।</a:t>
            </a:r>
          </a:p>
          <a:p>
            <a:r>
              <a:rPr lang="en-US" sz="3000" dirty="0"/>
              <a:t>3. </a:t>
            </a:r>
            <a:r>
              <a:rPr lang="en-US" sz="3000" dirty="0" err="1"/>
              <a:t>Educatum</a:t>
            </a:r>
            <a:r>
              <a:rPr lang="en-US" sz="3000" dirty="0"/>
              <a:t>- </a:t>
            </a:r>
            <a:r>
              <a:rPr lang="en-US" sz="3000" dirty="0" err="1"/>
              <a:t>শিক্ষাদানের</a:t>
            </a:r>
            <a:r>
              <a:rPr lang="en-US" sz="3000" dirty="0"/>
              <a:t> </a:t>
            </a:r>
            <a:r>
              <a:rPr lang="en-US" sz="3000" dirty="0" err="1"/>
              <a:t>কাজ</a:t>
            </a:r>
            <a:r>
              <a:rPr lang="en-US" sz="3000" dirty="0"/>
              <a:t> </a:t>
            </a:r>
            <a:r>
              <a:rPr lang="en-US" sz="3000" dirty="0" err="1"/>
              <a:t>বা</a:t>
            </a:r>
            <a:r>
              <a:rPr lang="en-US" sz="3000" dirty="0"/>
              <a:t> </a:t>
            </a:r>
            <a:r>
              <a:rPr lang="en-US" sz="3000" dirty="0" err="1"/>
              <a:t>নির্দেশনা</a:t>
            </a:r>
            <a:r>
              <a:rPr lang="en-US" sz="3000" dirty="0"/>
              <a:t> </a:t>
            </a:r>
            <a:r>
              <a:rPr lang="en-US" sz="3000" dirty="0" err="1"/>
              <a:t>দান</a:t>
            </a:r>
            <a:r>
              <a:rPr lang="en-US" sz="3000" dirty="0"/>
              <a:t> ।   </a:t>
            </a:r>
          </a:p>
          <a:p>
            <a:endParaRPr lang="en-US" dirty="0"/>
          </a:p>
        </p:txBody>
      </p:sp>
    </p:spTree>
    <p:extLst>
      <p:ext uri="{BB962C8B-B14F-4D97-AF65-F5344CB8AC3E}">
        <p14:creationId xmlns="" xmlns:p14="http://schemas.microsoft.com/office/powerpoint/2010/main" val="1651259999"/>
      </p:ext>
    </p:extLst>
  </p:cSld>
  <p:clrMapOvr>
    <a:masterClrMapping/>
  </p:clrMapOvr>
  <p:transition spd="slow">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766B9CD-27A4-D0F8-0D1D-A367A0BF898C}"/>
              </a:ext>
            </a:extLst>
          </p:cNvPr>
          <p:cNvSpPr>
            <a:spLocks noGrp="1"/>
          </p:cNvSpPr>
          <p:nvPr>
            <p:ph type="title"/>
          </p:nvPr>
        </p:nvSpPr>
        <p:spPr/>
        <p:txBody>
          <a:bodyPr/>
          <a:lstStyle/>
          <a:p>
            <a:endParaRPr lang="en-US"/>
          </a:p>
        </p:txBody>
      </p:sp>
      <p:pic>
        <p:nvPicPr>
          <p:cNvPr id="4" name="Picture 4">
            <a:extLst>
              <a:ext uri="{FF2B5EF4-FFF2-40B4-BE49-F238E27FC236}">
                <a16:creationId xmlns="" xmlns:a16="http://schemas.microsoft.com/office/drawing/2014/main" id="{8F12425A-FA05-E05A-97E4-590883E0BE37}"/>
              </a:ext>
            </a:extLst>
          </p:cNvPr>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585694" y="210344"/>
            <a:ext cx="10709835" cy="6437312"/>
          </a:xfrm>
        </p:spPr>
      </p:pic>
    </p:spTree>
    <p:extLst>
      <p:ext uri="{BB962C8B-B14F-4D97-AF65-F5344CB8AC3E}">
        <p14:creationId xmlns="" xmlns:p14="http://schemas.microsoft.com/office/powerpoint/2010/main" val="947794081"/>
      </p:ext>
    </p:extLst>
  </p:cSld>
  <p:clrMapOvr>
    <a:masterClrMapping/>
  </p:clrMapOvr>
  <p:transition spd="slow">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ADEAEA2-0B81-2506-07AB-A035BC2D01CB}"/>
              </a:ext>
            </a:extLst>
          </p:cNvPr>
          <p:cNvSpPr>
            <a:spLocks noGrp="1"/>
          </p:cNvSpPr>
          <p:nvPr>
            <p:ph type="title"/>
          </p:nvPr>
        </p:nvSpPr>
        <p:spPr>
          <a:xfrm>
            <a:off x="1143000" y="838200"/>
            <a:ext cx="9905998" cy="1143000"/>
          </a:xfrm>
        </p:spPr>
        <p:txBody>
          <a:bodyPr>
            <a:normAutofit fontScale="90000"/>
          </a:bodyPr>
          <a:lstStyle/>
          <a:p>
            <a:pPr fontAlgn="base"/>
            <a:r>
              <a:rPr lang="en-US" dirty="0" smtClean="0">
                <a:solidFill>
                  <a:schemeClr val="accent5">
                    <a:lumMod val="50000"/>
                  </a:schemeClr>
                </a:solidFill>
                <a:latin typeface="Times New Roman" pitchFamily="18" charset="0"/>
                <a:cs typeface="Times New Roman" pitchFamily="18" charset="0"/>
              </a:rPr>
              <a:t>Aims of education: social and individual</a:t>
            </a:r>
            <a:r>
              <a:rPr lang="en-US" sz="4800" dirty="0" smtClean="0">
                <a:solidFill>
                  <a:schemeClr val="accent5">
                    <a:lumMod val="50000"/>
                  </a:schemeClr>
                </a:solidFill>
                <a:latin typeface="Times New Roman" pitchFamily="18" charset="0"/>
                <a:cs typeface="Times New Roman" pitchFamily="18" charset="0"/>
              </a:rPr>
              <a:t/>
            </a:r>
            <a:br>
              <a:rPr lang="en-US" sz="4800" dirty="0" smtClean="0">
                <a:solidFill>
                  <a:schemeClr val="accent5">
                    <a:lumMod val="50000"/>
                  </a:schemeClr>
                </a:solidFill>
                <a:latin typeface="Times New Roman" pitchFamily="18" charset="0"/>
                <a:cs typeface="Times New Roman" pitchFamily="18" charset="0"/>
              </a:rPr>
            </a:br>
            <a:r>
              <a:rPr lang="en-US" sz="2700" dirty="0" smtClean="0">
                <a:solidFill>
                  <a:srgbClr val="FF0000"/>
                </a:solidFill>
              </a:rPr>
              <a:t>“Education is not preparation for life; education is life itself.”</a:t>
            </a:r>
            <a:br>
              <a:rPr lang="en-US" sz="2700" dirty="0" smtClean="0">
                <a:solidFill>
                  <a:srgbClr val="FF0000"/>
                </a:solidFill>
              </a:rPr>
            </a:br>
            <a:r>
              <a:rPr lang="en-US" sz="2700" dirty="0" smtClean="0">
                <a:solidFill>
                  <a:srgbClr val="FF0000"/>
                </a:solidFill>
              </a:rPr>
              <a:t>– John Dewey.</a:t>
            </a:r>
            <a:r>
              <a:rPr lang="en-US" sz="4800" dirty="0" smtClean="0"/>
              <a:t/>
            </a:r>
            <a:br>
              <a:rPr lang="en-US" sz="4800" dirty="0" smtClean="0"/>
            </a:br>
            <a:endParaRPr lang="en-US" sz="4800" dirty="0">
              <a:solidFill>
                <a:schemeClr val="accent5">
                  <a:lumMod val="50000"/>
                </a:schemeClr>
              </a:solidFill>
              <a:latin typeface="Times New Roman" pitchFamily="18" charset="0"/>
              <a:cs typeface="Times New Roman" pitchFamily="18" charset="0"/>
            </a:endParaRPr>
          </a:p>
        </p:txBody>
      </p:sp>
      <p:sp>
        <p:nvSpPr>
          <p:cNvPr id="3" name="Content Placeholder 2">
            <a:extLst>
              <a:ext uri="{FF2B5EF4-FFF2-40B4-BE49-F238E27FC236}">
                <a16:creationId xmlns="" xmlns:a16="http://schemas.microsoft.com/office/drawing/2014/main" id="{CB1D3E93-BFE0-3FF6-6C4B-8C1C0E837DA0}"/>
              </a:ext>
            </a:extLst>
          </p:cNvPr>
          <p:cNvSpPr>
            <a:spLocks noGrp="1"/>
          </p:cNvSpPr>
          <p:nvPr>
            <p:ph idx="1"/>
          </p:nvPr>
        </p:nvSpPr>
        <p:spPr/>
        <p:txBody>
          <a:bodyPr>
            <a:normAutofit fontScale="55000" lnSpcReduction="20000"/>
          </a:bodyPr>
          <a:lstStyle/>
          <a:p>
            <a:pPr fontAlgn="base"/>
            <a:r>
              <a:rPr lang="en-US" sz="3600" dirty="0" smtClean="0"/>
              <a:t>Education has become a necessity in every individual’s life. Without education, one would not be the person they grow up to become. Education aims at both social and individual improvement . While social aims focus on the development of society, individual aims focus on the development of individuality. </a:t>
            </a:r>
          </a:p>
          <a:p>
            <a:pPr fontAlgn="base"/>
            <a:r>
              <a:rPr lang="en-US" sz="3600" dirty="0" smtClean="0"/>
              <a:t>Social aims and individual aims are both important aspects of education. Education helps one in adopting acceptable behaviour and understanding their role in the society. One brings positive changes in themselves and the society by the education they receive. It is through education that an individual learns discipline and the basic etiquette needed to behave as a responsible citizen of the society. The values, beliefs, culture, religion, etc that have been followed since generations are transmitted to the next through education. </a:t>
            </a:r>
          </a:p>
          <a:p>
            <a:pPr marL="457200" indent="-457200" algn="ctr">
              <a:buNone/>
            </a:pPr>
            <a:endParaRPr lang="en-US" sz="3600" b="1" dirty="0">
              <a:latin typeface="Times New Roman" pitchFamily="18" charset="0"/>
              <a:cs typeface="Times New Roman" pitchFamily="18" charset="0"/>
            </a:endParaRPr>
          </a:p>
        </p:txBody>
      </p:sp>
    </p:spTree>
    <p:extLst>
      <p:ext uri="{BB962C8B-B14F-4D97-AF65-F5344CB8AC3E}">
        <p14:creationId xmlns="" xmlns:p14="http://schemas.microsoft.com/office/powerpoint/2010/main" val="519580843"/>
      </p:ext>
    </p:extLst>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2060"/>
                </a:solidFill>
              </a:rPr>
              <a:t>Social Aim of Education:</a:t>
            </a:r>
            <a:r>
              <a:rPr lang="en-US" b="1" dirty="0" smtClean="0"/>
              <a:t/>
            </a:r>
            <a:br>
              <a:rPr lang="en-US" b="1" dirty="0" smtClean="0"/>
            </a:br>
            <a:endParaRPr lang="en-US" dirty="0"/>
          </a:p>
        </p:txBody>
      </p:sp>
      <p:sp>
        <p:nvSpPr>
          <p:cNvPr id="3" name="Content Placeholder 2"/>
          <p:cNvSpPr>
            <a:spLocks noGrp="1"/>
          </p:cNvSpPr>
          <p:nvPr>
            <p:ph idx="1"/>
          </p:nvPr>
        </p:nvSpPr>
        <p:spPr>
          <a:xfrm>
            <a:off x="1143000" y="1524000"/>
            <a:ext cx="9905999" cy="5029200"/>
          </a:xfrm>
        </p:spPr>
        <p:txBody>
          <a:bodyPr>
            <a:normAutofit/>
          </a:bodyPr>
          <a:lstStyle/>
          <a:p>
            <a:pPr fontAlgn="base"/>
            <a:r>
              <a:rPr lang="en-US" dirty="0" smtClean="0"/>
              <a:t>The main aim of education is the progress of society with time. Social aims of education gives importance to the development and needs of society. Education exists for society and the welfare of it. It makes the new generation familiar with the values, customs, beliefs, traditions, norms, behaviour patterns, etc followed since ages in the society. In the social aim of education, emphasis is attached to the welfare and growth of society. Humans work towards achieving the goals of the society and making it as desired. Society plays a significant role in the development of an individual. If there is no development of society, there is no development of humans as well. Therefore, the development of society is necessary for the development of humans.</a:t>
            </a:r>
          </a:p>
          <a:p>
            <a:endParaRPr lang="en-US" dirty="0"/>
          </a:p>
        </p:txBody>
      </p:sp>
    </p:spTree>
  </p:cSld>
  <p:clrMapOvr>
    <a:masterClrMapping/>
  </p:clrMapOvr>
  <p:transition spd="slow">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2060"/>
                </a:solidFill>
              </a:rPr>
              <a:t>Individual Aim of Education:</a:t>
            </a:r>
            <a:endParaRPr lang="en-US" dirty="0">
              <a:solidFill>
                <a:srgbClr val="002060"/>
              </a:solidFill>
            </a:endParaRPr>
          </a:p>
        </p:txBody>
      </p:sp>
      <p:sp>
        <p:nvSpPr>
          <p:cNvPr id="3" name="Content Placeholder 2"/>
          <p:cNvSpPr>
            <a:spLocks noGrp="1"/>
          </p:cNvSpPr>
          <p:nvPr>
            <p:ph idx="1"/>
          </p:nvPr>
        </p:nvSpPr>
        <p:spPr>
          <a:xfrm>
            <a:off x="1143000" y="1752600"/>
            <a:ext cx="9905999" cy="4724400"/>
          </a:xfrm>
        </p:spPr>
        <p:txBody>
          <a:bodyPr>
            <a:noAutofit/>
          </a:bodyPr>
          <a:lstStyle/>
          <a:p>
            <a:pPr fontAlgn="base"/>
            <a:r>
              <a:rPr lang="en-US" sz="2000" dirty="0" smtClean="0">
                <a:latin typeface="Times New Roman" pitchFamily="18" charset="0"/>
                <a:cs typeface="Times New Roman" pitchFamily="18" charset="0"/>
              </a:rPr>
              <a:t>Individual aims of education </a:t>
            </a:r>
            <a:r>
              <a:rPr lang="en-US" sz="2000" dirty="0" err="1" smtClean="0">
                <a:latin typeface="Times New Roman" pitchFamily="18" charset="0"/>
                <a:cs typeface="Times New Roman" pitchFamily="18" charset="0"/>
              </a:rPr>
              <a:t>emphasises</a:t>
            </a:r>
            <a:r>
              <a:rPr lang="en-US" sz="2000" dirty="0" smtClean="0">
                <a:latin typeface="Times New Roman" pitchFamily="18" charset="0"/>
                <a:cs typeface="Times New Roman" pitchFamily="18" charset="0"/>
              </a:rPr>
              <a:t> on the development and improvement of individuality. Education aims to make an individual ready for the world and play their roles in society. Education helps in the physical, mental, and spiritual development of an individual. The character, personality, attitude, behaviour, thinking of an individual depends on the education they receive. Through education, individuals figure out their interests, strengths, weaknesses, </a:t>
            </a:r>
            <a:r>
              <a:rPr lang="en-US" sz="2000" dirty="0" err="1" smtClean="0">
                <a:latin typeface="Times New Roman" pitchFamily="18" charset="0"/>
                <a:cs typeface="Times New Roman" pitchFamily="18" charset="0"/>
              </a:rPr>
              <a:t>specialities</a:t>
            </a:r>
            <a:r>
              <a:rPr lang="en-US" sz="2000" dirty="0" smtClean="0">
                <a:latin typeface="Times New Roman" pitchFamily="18" charset="0"/>
                <a:cs typeface="Times New Roman" pitchFamily="18" charset="0"/>
              </a:rPr>
              <a:t>, potential and work towards improving in it as they mature. </a:t>
            </a:r>
          </a:p>
          <a:p>
            <a:pPr fontAlgn="base"/>
            <a:r>
              <a:rPr lang="en-US" sz="2000" dirty="0" smtClean="0">
                <a:latin typeface="Times New Roman" pitchFamily="18" charset="0"/>
                <a:cs typeface="Times New Roman" pitchFamily="18" charset="0"/>
              </a:rPr>
              <a:t>Individual aim of education aims to make one self confident and self dependent. A person will be able to take risks, make decisions and solve problems on his/her own. The individual aim of education helps to achieve the highest degree of individual progress and development. </a:t>
            </a:r>
          </a:p>
          <a:p>
            <a:endParaRPr lang="en-US" sz="2000" dirty="0">
              <a:latin typeface="Times New Roman" pitchFamily="18" charset="0"/>
              <a:cs typeface="Times New Roman" pitchFamily="18" charset="0"/>
            </a:endParaRPr>
          </a:p>
        </p:txBody>
      </p:sp>
    </p:spTree>
  </p:cSld>
  <p:clrMapOvr>
    <a:masterClrMapping/>
  </p:clrMapOvr>
  <p:transition spd="slow">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otalTime>108</TotalTime>
  <Words>523</Words>
  <Application>Microsoft Office PowerPoint</Application>
  <PresentationFormat>Custom</PresentationFormat>
  <Paragraphs>24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Circuit</vt:lpstr>
      <vt:lpstr>  KHATRA ADIBASI MAHAVIDYALAYA E-CONTENT DEPARTMENT OF EDUCATION SEMESTER-I (PROGRAMME) SESSION: 2021-202 2 SUBJECT: EDUCATION COURSE TITLE: PRINCIPLES AND PRACTICE OF EDUCATION COURSE CODE: AP/EDN/101/C-1A TOPIC: CONCEPT, SCOPE AND AIMS OF EDUCATION {Unit-I} NAME OF THE TEACHER: AKINCHAN PAL</vt:lpstr>
      <vt:lpstr> শিক্ষা ( Education)</vt:lpstr>
      <vt:lpstr>শিক্ষা হল , সমাজের চাহিদা অনুযায়ী শিশুর উপর পরিণত ব্যক্তিদের  সুপরিকল্পিত প্রভাবের সমষ্টি যা তার সুষম দেহমনের বিকাশের মাধ্যমে জীবনের পরম সত্যকে উপলব্ধি করতে সহায়তা করা ।</vt:lpstr>
      <vt:lpstr>শিক্ষা – সম্পর্কে মনীষীদের উক্তি- </vt:lpstr>
      <vt:lpstr>শিক্ষা শব্দের ব্যুৎপত্তিগত অর্থ-  </vt:lpstr>
      <vt:lpstr>Slide 6</vt:lpstr>
      <vt:lpstr>Aims of education: social and individual “Education is not preparation for life; education is life itself.” – John Dewey. </vt:lpstr>
      <vt:lpstr>Social Aim of Education: </vt:lpstr>
      <vt:lpstr>Individual Aim of Education:</vt:lpstr>
      <vt:lpstr>So, Both social aims and individual aims are important aims of education and are necessary in life. Education is a social necessity and an individual necessity. Working towards the development of society will automatically help in the development of an individual. For the progress of society, there should be development of individuals and vice versa. Hence, both social and individual aims of education are equally necessary.</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শিক্ষা </dc:title>
  <dc:creator>sukantamahata88@gmail.com</dc:creator>
  <cp:lastModifiedBy>Akinchan</cp:lastModifiedBy>
  <cp:revision>26</cp:revision>
  <dcterms:created xsi:type="dcterms:W3CDTF">2023-01-18T07:13:27Z</dcterms:created>
  <dcterms:modified xsi:type="dcterms:W3CDTF">2024-06-18T12:22:06Z</dcterms:modified>
</cp:coreProperties>
</file>